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5"/>
  </p:notesMasterIdLst>
  <p:sldIdLst>
    <p:sldId id="256" r:id="rId2"/>
    <p:sldId id="365" r:id="rId3"/>
    <p:sldId id="314" r:id="rId4"/>
    <p:sldId id="315" r:id="rId5"/>
    <p:sldId id="312" r:id="rId6"/>
    <p:sldId id="307" r:id="rId7"/>
    <p:sldId id="259" r:id="rId8"/>
    <p:sldId id="260" r:id="rId9"/>
    <p:sldId id="337" r:id="rId10"/>
    <p:sldId id="258" r:id="rId11"/>
    <p:sldId id="310" r:id="rId12"/>
    <p:sldId id="257" r:id="rId13"/>
    <p:sldId id="261" r:id="rId14"/>
    <p:sldId id="263" r:id="rId15"/>
    <p:sldId id="262" r:id="rId16"/>
    <p:sldId id="338" r:id="rId17"/>
    <p:sldId id="308" r:id="rId18"/>
    <p:sldId id="277" r:id="rId19"/>
    <p:sldId id="366" r:id="rId20"/>
    <p:sldId id="339" r:id="rId21"/>
    <p:sldId id="276" r:id="rId22"/>
    <p:sldId id="357" r:id="rId23"/>
    <p:sldId id="364" r:id="rId24"/>
    <p:sldId id="286" r:id="rId25"/>
    <p:sldId id="340" r:id="rId26"/>
    <p:sldId id="341" r:id="rId27"/>
    <p:sldId id="362" r:id="rId28"/>
    <p:sldId id="344" r:id="rId29"/>
    <p:sldId id="345" r:id="rId30"/>
    <p:sldId id="287" r:id="rId31"/>
    <p:sldId id="346" r:id="rId32"/>
    <p:sldId id="291" r:id="rId33"/>
    <p:sldId id="347" r:id="rId34"/>
    <p:sldId id="348" r:id="rId35"/>
    <p:sldId id="283" r:id="rId36"/>
    <p:sldId id="278" r:id="rId37"/>
    <p:sldId id="271" r:id="rId38"/>
    <p:sldId id="280" r:id="rId39"/>
    <p:sldId id="279" r:id="rId40"/>
    <p:sldId id="281" r:id="rId41"/>
    <p:sldId id="289" r:id="rId42"/>
    <p:sldId id="306" r:id="rId43"/>
    <p:sldId id="269" r:id="rId44"/>
    <p:sldId id="311" r:id="rId45"/>
    <p:sldId id="265" r:id="rId46"/>
    <p:sldId id="268" r:id="rId47"/>
    <p:sldId id="349" r:id="rId48"/>
    <p:sldId id="297" r:id="rId49"/>
    <p:sldId id="299" r:id="rId50"/>
    <p:sldId id="363" r:id="rId51"/>
    <p:sldId id="350" r:id="rId52"/>
    <p:sldId id="351" r:id="rId53"/>
    <p:sldId id="270" r:id="rId54"/>
    <p:sldId id="356" r:id="rId55"/>
    <p:sldId id="353" r:id="rId56"/>
    <p:sldId id="302" r:id="rId57"/>
    <p:sldId id="301" r:id="rId58"/>
    <p:sldId id="367" r:id="rId59"/>
    <p:sldId id="342" r:id="rId60"/>
    <p:sldId id="361" r:id="rId61"/>
    <p:sldId id="285" r:id="rId62"/>
    <p:sldId id="352" r:id="rId63"/>
    <p:sldId id="274" r:id="rId6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1936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689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6328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4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85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%20DE%20VENCIMENTO%22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tXU5ZMDJ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hyperlink" Target="https://www.aperisolve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s://somerandomstuff1.wordpress.com/2019/02/08/geoguessr-the-top-tips-tricks-and-techniqu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ualmaps.com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/IPCA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IPCA – 18/10/2023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3899140"/>
            <a:ext cx="6840000" cy="2652581"/>
          </a:xfrm>
          <a:solidFill>
            <a:schemeClr val="tx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pt-PT" sz="1430" spc="0" dirty="0">
                <a:effectLst/>
                <a:latin typeface="+mn-lt"/>
              </a:rPr>
              <a:t>O IPCA, hoje uma instituição consolidada, reconhecida a nível nacional e internacional, pela qualidade da sua formação, da sua </a:t>
            </a:r>
            <a:r>
              <a:rPr lang="pt-PT" sz="1430" b="1" spc="0" dirty="0">
                <a:effectLst/>
                <a:latin typeface="+mn-lt"/>
              </a:rPr>
              <a:t>investigação</a:t>
            </a:r>
            <a:r>
              <a:rPr lang="pt-PT" sz="1430" spc="0" dirty="0">
                <a:effectLst/>
                <a:latin typeface="+mn-lt"/>
              </a:rPr>
              <a:t> e </a:t>
            </a:r>
            <a:r>
              <a:rPr lang="pt-PT" sz="1430" b="1" spc="0" dirty="0">
                <a:effectLst/>
                <a:latin typeface="+mn-lt"/>
              </a:rPr>
              <a:t>produção científica</a:t>
            </a:r>
            <a:r>
              <a:rPr lang="pt-PT" sz="1430" spc="0" dirty="0">
                <a:effectLst/>
                <a:latin typeface="+mn-lt"/>
              </a:rPr>
              <a:t>, bem como da sua interação com a comunidade, contribui fortemente para o desenvolvimento da região. </a:t>
            </a:r>
            <a:br>
              <a:rPr lang="pt-PT" sz="1430" spc="0" dirty="0">
                <a:effectLst/>
                <a:latin typeface="+mn-lt"/>
              </a:rPr>
            </a:br>
            <a:br>
              <a:rPr lang="pt-PT" sz="1430" spc="0" dirty="0">
                <a:effectLst/>
                <a:latin typeface="+mn-lt"/>
              </a:rPr>
            </a:br>
            <a:r>
              <a:rPr lang="pt-PT" sz="1430" spc="0" dirty="0">
                <a:effectLst/>
                <a:latin typeface="+mn-lt"/>
              </a:rPr>
              <a:t>Em 2023, o IPCA conta com </a:t>
            </a:r>
            <a:r>
              <a:rPr lang="pt-PT" sz="1430" b="1" spc="0" dirty="0">
                <a:effectLst/>
                <a:latin typeface="+mn-lt"/>
              </a:rPr>
              <a:t>seis Escolas Superiores</a:t>
            </a:r>
            <a:r>
              <a:rPr lang="pt-PT" sz="1430" spc="0" dirty="0">
                <a:effectLst/>
                <a:latin typeface="+mn-lt"/>
              </a:rPr>
              <a:t> e cerca de </a:t>
            </a:r>
            <a:r>
              <a:rPr lang="pt-PT" sz="1430" b="1" spc="0" dirty="0">
                <a:effectLst/>
                <a:latin typeface="+mn-lt"/>
              </a:rPr>
              <a:t>6.700 estudantes</a:t>
            </a:r>
            <a:r>
              <a:rPr lang="pt-PT" sz="1430" spc="0" dirty="0">
                <a:effectLst/>
                <a:latin typeface="+mn-lt"/>
              </a:rPr>
              <a:t> inscritos nos vários ciclos de estudos oferecidos (</a:t>
            </a:r>
            <a:r>
              <a:rPr lang="pt-PT" sz="1430" spc="0" dirty="0" err="1">
                <a:effectLst/>
                <a:latin typeface="+mn-lt"/>
              </a:rPr>
              <a:t>CTeSP</a:t>
            </a:r>
            <a:r>
              <a:rPr lang="pt-PT" sz="1430" spc="0" dirty="0">
                <a:effectLst/>
                <a:latin typeface="+mn-lt"/>
              </a:rPr>
              <a:t>, licenciaturas, mestrados e pós-graduações), com um </a:t>
            </a:r>
            <a:r>
              <a:rPr lang="pt-PT" sz="1430" b="1" spc="0" dirty="0">
                <a:effectLst/>
                <a:latin typeface="+mn-lt"/>
              </a:rPr>
              <a:t>Campus em </a:t>
            </a:r>
            <a:r>
              <a:rPr lang="pt-PT" sz="1430" b="1" spc="0">
                <a:effectLst/>
                <a:latin typeface="+mn-lt"/>
              </a:rPr>
              <a:t>Barcelos</a:t>
            </a:r>
            <a:r>
              <a:rPr lang="pt-PT" sz="1430" spc="0">
                <a:effectLst/>
                <a:latin typeface="+mn-lt"/>
              </a:rPr>
              <a:t> de </a:t>
            </a:r>
            <a:r>
              <a:rPr lang="pt-PT" sz="1430" spc="0" dirty="0">
                <a:effectLst/>
                <a:latin typeface="+mn-lt"/>
              </a:rPr>
              <a:t>cerca de 11 hectares e instalações (polos) em mais cinco concelhos do vale do Cávado e do vale do Ave (Braga, Guimarães, Famalicão, Esposende e Vila Verde).</a:t>
            </a:r>
            <a:br>
              <a:rPr lang="en-US" sz="1430" spc="0" dirty="0">
                <a:latin typeface="+mn-lt"/>
              </a:rPr>
            </a:br>
            <a:endParaRPr lang="en-US" sz="1430" spc="0" dirty="0">
              <a:latin typeface="+mn-lt"/>
            </a:endParaRPr>
          </a:p>
        </p:txBody>
      </p:sp>
      <p:pic>
        <p:nvPicPr>
          <p:cNvPr id="3" name="Picture 2" descr="A black background with green and blue text&#10;&#10;Description automatically generated">
            <a:extLst>
              <a:ext uri="{FF2B5EF4-FFF2-40B4-BE49-F238E27FC236}">
                <a16:creationId xmlns:a16="http://schemas.microsoft.com/office/drawing/2014/main" id="{275DEB81-B303-9F4A-CE10-1C17B80D5F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9" y="122548"/>
            <a:ext cx="3295291" cy="8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segurança na 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na Universidade do Minho</a:t>
            </a:r>
          </a:p>
          <a:p>
            <a:endParaRPr lang="pt-PT" dirty="0"/>
          </a:p>
          <a:p>
            <a:r>
              <a:rPr lang="pt-PT" dirty="0"/>
              <a:t>Livestream (</a:t>
            </a:r>
            <a:r>
              <a:rPr lang="pt-PT" dirty="0">
                <a:hlinkClick r:id="rId3"/>
              </a:rPr>
              <a:t>Youtube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18 outubro | 14H30 | Auditório EST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2743827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81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72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2CFFB-4E25-BA96-9B05-C4062893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9" y="1036842"/>
            <a:ext cx="2822316" cy="5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776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2522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7418</TotalTime>
  <Words>3341</Words>
  <Application>Microsoft Office PowerPoint</Application>
  <PresentationFormat>Widescreen</PresentationFormat>
  <Paragraphs>624</Paragraphs>
  <Slides>63</Slides>
  <Notes>51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Times New Roman</vt:lpstr>
      <vt:lpstr>Trebuchet MS</vt:lpstr>
      <vt:lpstr>Wingdings 3</vt:lpstr>
      <vt:lpstr>Facet</vt:lpstr>
      <vt:lpstr>OSINT</vt:lpstr>
      <vt:lpstr>O IPCA, hoje uma instituição consolidada, reconhecida a nível nacional e internacional, pela qualidade da sua formação, da sua investigação e produção científica, bem como da sua interação com a comunidade, contribui fortemente para o desenvolvimento da região.   Em 2023, o IPCA conta com seis Escolas Superiores e cerca de 6.700 estudantes inscritos nos vários ciclos de estudos oferecidos (CTeSP, licenciaturas, mestrados e pós-graduações), com um Campus em Barcelos de cerca de 11 hectares e instalações (polos) em mais cinco concelhos do vale do Cávado e do vale do Ave (Braga, Guimarães, Famalicão, Esposende e Vila Verde). </vt:lpstr>
      <vt:lpstr>$whoami  </vt:lpstr>
      <vt:lpstr>PowerPoint Presentation</vt:lpstr>
      <vt:lpstr>Aviso Legal &amp; Leis</vt:lpstr>
      <vt:lpstr>Aviso Legal  Disclaimer – Aborrecido, mas necessário</vt:lpstr>
      <vt:lpstr>Aviso Legal  Disclaimer - Evite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 - Fotografias  Meta dados</vt:lpstr>
      <vt:lpstr>OSINT - Fotografias  No Metadata but still lots of Information</vt:lpstr>
      <vt:lpstr>OSINT  (Reverse) Image search</vt:lpstr>
      <vt:lpstr>OSINT  Street View</vt:lpstr>
      <vt:lpstr>OSINT  Maps</vt:lpstr>
      <vt:lpstr>Search  Satellite View</vt:lpstr>
      <vt:lpstr>OSINT MEMORY  Internet  in the past</vt:lpstr>
      <vt:lpstr>OSINT  Profiling Awareness</vt:lpstr>
      <vt:lpstr>OSINT  Profiling Awareness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ONLINE SAFETY</vt:lpstr>
      <vt:lpstr>Helping Tools  Privacy</vt:lpstr>
      <vt:lpstr>Helping Tools  Safety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Free to Share</vt:lpstr>
      <vt:lpstr>Helping Tools  Reverse 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473</cp:revision>
  <cp:lastPrinted>2022-07-21T21:37:46Z</cp:lastPrinted>
  <dcterms:created xsi:type="dcterms:W3CDTF">2022-07-02T11:00:59Z</dcterms:created>
  <dcterms:modified xsi:type="dcterms:W3CDTF">2023-10-17T15:21:55Z</dcterms:modified>
</cp:coreProperties>
</file>